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9" r:id="rId9"/>
    <p:sldId id="261" r:id="rId10"/>
    <p:sldId id="262" r:id="rId11"/>
    <p:sldId id="263" r:id="rId12"/>
    <p:sldId id="264" r:id="rId13"/>
    <p:sldId id="265" r:id="rId14"/>
    <p:sldId id="266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2F420-0224-43A7-8E56-47EDC426A6E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2E0CB-FC81-4E7E-8DCC-63365FA27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33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B2E0CB-FC81-4E7E-8DCC-63365FA278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4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xmlns="" id="{1EBC0340-3AAE-A39F-0BAF-0E7430611152}"/>
              </a:ext>
            </a:extLst>
          </p:cNvPr>
          <p:cNvSpPr/>
          <p:nvPr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xmlns="" id="{C40F96A3-9DAF-4D22-64AD-CEC023D28D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676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xmlns="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xmlns="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xmlns="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xmlns="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xmlns="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xmlns="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xmlns="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xmlns="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xmlns="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xmlns="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xmlns="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xmlns="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xmlns="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xmlns="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xmlns="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xmlns="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6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xmlns="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xmlns="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xmlns="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xmlns="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xmlns="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4AED9AA9-2FB1-B400-47C0-803090B07B01}"/>
              </a:ext>
            </a:extLst>
          </p:cNvPr>
          <p:cNvSpPr/>
          <p:nvPr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xmlns="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xmlns="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12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xmlns="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9DE7CA9C-8486-4EA1-8701-DB28FF478598}"/>
              </a:ext>
            </a:extLst>
          </p:cNvPr>
          <p:cNvSpPr/>
          <p:nvPr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xmlns="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xmlns="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FCFF2E1B-0868-370D-4DD5-C9FAA608FAF8}"/>
              </a:ext>
            </a:extLst>
          </p:cNvPr>
          <p:cNvSpPr/>
          <p:nvPr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xmlns="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BE993317-B15E-4278-C4C8-D2C8F54AED79}"/>
              </a:ext>
            </a:extLst>
          </p:cNvPr>
          <p:cNvSpPr/>
          <p:nvPr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xmlns="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xmlns="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28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xmlns="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95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xmlns="" id="{09010683-ED2B-BF6C-90F9-AF09D38DB6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xmlns="" id="{C7A66511-B85E-197E-52D6-398E0BABD4A3}"/>
              </a:ext>
            </a:extLst>
          </p:cNvPr>
          <p:cNvSpPr/>
          <p:nvPr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29F29DD-6F0C-B005-FD16-89C061AE31C9}"/>
              </a:ext>
            </a:extLst>
          </p:cNvPr>
          <p:cNvSpPr/>
          <p:nvPr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7980795-C54D-B27A-60D2-8758CAF840E2}"/>
              </a:ext>
            </a:extLst>
          </p:cNvPr>
          <p:cNvSpPr/>
          <p:nvPr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36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449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ADE39F4-E652-D021-FAC3-9A057954548D}"/>
              </a:ext>
            </a:extLst>
          </p:cNvPr>
          <p:cNvSpPr/>
          <p:nvPr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xmlns="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AE3A22C8-6F2C-1CDE-8309-91BEE025D4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8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xmlns="" id="{C36ADBF6-BB82-4096-70C0-7517A47A41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xmlns="" id="{FA127B08-9EC5-3FDF-B7CC-DF3587255E18}"/>
              </a:ext>
            </a:extLst>
          </p:cNvPr>
          <p:cNvSpPr/>
          <p:nvPr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2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7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xmlns="" id="{7BCB4311-6C5C-4FCF-5824-E1C8254AC360}"/>
              </a:ext>
            </a:extLst>
          </p:cNvPr>
          <p:cNvSpPr/>
          <p:nvPr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3B5704EA-7A65-5CC2-D428-F28396B06208}"/>
              </a:ext>
            </a:extLst>
          </p:cNvPr>
          <p:cNvSpPr/>
          <p:nvPr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4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45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xmlns="" id="{AB86DE8E-78DF-CA66-5AED-C7FF0CCF03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xmlns="" id="{FE966628-FEAF-3BD3-2DC4-23A466ABB9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56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xmlns="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xmlns="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xmlns="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xmlns="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xmlns="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xmlns="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xmlns="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xmlns="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27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9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160">
          <p15:clr>
            <a:srgbClr val="A4A3A4"/>
          </p15:clr>
        </p15:guide>
        <p15:guide id="4294967295" orient="horz" pos="1152">
          <p15:clr>
            <a:srgbClr val="547EBF"/>
          </p15:clr>
        </p15:guide>
        <p15:guide id="4294967295" pos="7440">
          <p15:clr>
            <a:srgbClr val="547EBF"/>
          </p15:clr>
        </p15:guide>
        <p15:guide id="4294967295" orient="horz" pos="4080">
          <p15:clr>
            <a:srgbClr val="547EBF"/>
          </p15:clr>
        </p15:guide>
        <p15:guide id="4294967295">
          <p15:clr>
            <a:srgbClr val="547EBF"/>
          </p15:clr>
        </p15:guide>
        <p15:guide id="4294967295" pos="7680">
          <p15:clr>
            <a:srgbClr val="547EBF"/>
          </p15:clr>
        </p15:guide>
        <p15:guide id="4294967295" pos="528">
          <p15:clr>
            <a:srgbClr val="547EBF"/>
          </p15:clr>
        </p15:guide>
        <p15:guide id="4294967295" pos="6912">
          <p15:clr>
            <a:srgbClr val="547EBF"/>
          </p15:clr>
        </p15:guide>
        <p15:guide id="4294967295" orient="horz" pos="240">
          <p15:clr>
            <a:srgbClr val="547EBF"/>
          </p15:clr>
        </p15:guide>
        <p15:guide id="429496729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6768" y="505737"/>
            <a:ext cx="7414940" cy="578325"/>
          </a:xfrm>
        </p:spPr>
        <p:txBody>
          <a:bodyPr/>
          <a:lstStyle/>
          <a:p>
            <a:r>
              <a:rPr lang="en-US" sz="1200" dirty="0" smtClean="0"/>
              <a:t>Ibrahim Abou Zahr – Mohamad Abdel Rahman – Ali Yaman – Yehya Fleifel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Road Management System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67" y="5770076"/>
            <a:ext cx="679202" cy="6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9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3" y="338016"/>
            <a:ext cx="7601200" cy="1703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8214" y="654638"/>
            <a:ext cx="3162526" cy="1387180"/>
          </a:xfrm>
        </p:spPr>
        <p:txBody>
          <a:bodyPr/>
          <a:lstStyle/>
          <a:p>
            <a:pPr algn="ctr"/>
            <a:r>
              <a:rPr lang="en-US" dirty="0" smtClean="0"/>
              <a:t>Break Even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68213" y="2041818"/>
            <a:ext cx="3162525" cy="4161544"/>
          </a:xfrm>
        </p:spPr>
        <p:txBody>
          <a:bodyPr/>
          <a:lstStyle/>
          <a:p>
            <a:r>
              <a:rPr lang="en-US" cap="none" dirty="0" smtClean="0"/>
              <a:t>The adjacent table shows the </a:t>
            </a:r>
            <a:r>
              <a:rPr lang="en-US" b="1" u="sng" cap="none" dirty="0" smtClean="0">
                <a:solidFill>
                  <a:srgbClr val="FF0000"/>
                </a:solidFill>
              </a:rPr>
              <a:t>Fixed costs</a:t>
            </a:r>
            <a:r>
              <a:rPr lang="en-US" cap="none" dirty="0" smtClean="0"/>
              <a:t>, </a:t>
            </a:r>
            <a:r>
              <a:rPr lang="en-US" b="1" u="sng" cap="none" dirty="0" smtClean="0">
                <a:solidFill>
                  <a:srgbClr val="FF0000"/>
                </a:solidFill>
              </a:rPr>
              <a:t>Variable costs</a:t>
            </a:r>
            <a:r>
              <a:rPr lang="en-US" cap="none" dirty="0" smtClean="0">
                <a:solidFill>
                  <a:srgbClr val="FF0000"/>
                </a:solidFill>
              </a:rPr>
              <a:t> </a:t>
            </a:r>
            <a:r>
              <a:rPr lang="en-US" cap="none" dirty="0" smtClean="0"/>
              <a:t>and</a:t>
            </a:r>
            <a:r>
              <a:rPr lang="en-US" cap="none" dirty="0" smtClean="0">
                <a:solidFill>
                  <a:srgbClr val="FF0000"/>
                </a:solidFill>
              </a:rPr>
              <a:t> </a:t>
            </a:r>
            <a:r>
              <a:rPr lang="en-US" cap="none" dirty="0" smtClean="0"/>
              <a:t>the </a:t>
            </a:r>
            <a:r>
              <a:rPr lang="en-US" b="1" u="sng" cap="none" dirty="0" smtClean="0">
                <a:solidFill>
                  <a:srgbClr val="FF0000"/>
                </a:solidFill>
              </a:rPr>
              <a:t>Breakeven point </a:t>
            </a:r>
            <a:r>
              <a:rPr lang="en-US" cap="none" dirty="0" smtClean="0"/>
              <a:t>in which when the software will start to become profitable.</a:t>
            </a:r>
            <a:endParaRPr lang="en-US" cap="non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88" y="1781445"/>
            <a:ext cx="7458075" cy="46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168" y="288758"/>
            <a:ext cx="10122632" cy="786063"/>
          </a:xfrm>
        </p:spPr>
        <p:txBody>
          <a:bodyPr/>
          <a:lstStyle/>
          <a:p>
            <a:r>
              <a:rPr lang="en-US" dirty="0" smtClean="0"/>
              <a:t>Overall Costs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12168" y="1074821"/>
            <a:ext cx="5470358" cy="529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3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168" y="465221"/>
            <a:ext cx="10122632" cy="930442"/>
          </a:xfrm>
        </p:spPr>
        <p:txBody>
          <a:bodyPr/>
          <a:lstStyle/>
          <a:p>
            <a:r>
              <a:rPr lang="en-US" dirty="0" smtClean="0"/>
              <a:t>Survey(84 responses)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46438" y="4946903"/>
            <a:ext cx="10126362" cy="1233233"/>
          </a:xfrm>
        </p:spPr>
        <p:txBody>
          <a:bodyPr/>
          <a:lstStyle/>
          <a:p>
            <a:r>
              <a:rPr lang="en-US" sz="1800" dirty="0" smtClean="0"/>
              <a:t>Above statistics also indicate that our project is also </a:t>
            </a:r>
            <a:r>
              <a:rPr lang="en-US" sz="1800" b="1" u="sng" dirty="0" smtClean="0"/>
              <a:t>market feasible</a:t>
            </a:r>
            <a:r>
              <a:rPr lang="en-US" sz="1800" dirty="0" smtClean="0"/>
              <a:t>!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38" y="1828798"/>
            <a:ext cx="4748526" cy="2822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79" y="1828799"/>
            <a:ext cx="4616562" cy="28221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931" t="11987" r="6341" b="9520"/>
          <a:stretch/>
        </p:blipFill>
        <p:spPr>
          <a:xfrm>
            <a:off x="8229600" y="4973053"/>
            <a:ext cx="1331495" cy="1122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72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168" y="374904"/>
            <a:ext cx="10122632" cy="1153451"/>
          </a:xfrm>
        </p:spPr>
        <p:txBody>
          <a:bodyPr/>
          <a:lstStyle/>
          <a:p>
            <a:r>
              <a:rPr lang="en-US" dirty="0" smtClean="0"/>
              <a:t>Requirements(Non-Functional and Functional)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84884" y="1673225"/>
            <a:ext cx="5005137" cy="479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168" y="352927"/>
            <a:ext cx="10122632" cy="817480"/>
          </a:xfrm>
        </p:spPr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065638" y="5968330"/>
            <a:ext cx="10126362" cy="753980"/>
          </a:xfrm>
        </p:spPr>
        <p:txBody>
          <a:bodyPr/>
          <a:lstStyle/>
          <a:p>
            <a:r>
              <a:rPr lang="en-US" b="1" dirty="0"/>
              <a:t>Link : https://</a:t>
            </a:r>
            <a:r>
              <a:rPr lang="en-US" b="1" dirty="0" smtClean="0"/>
              <a:t>app.creately.com/d/DI0ZsIYsijt/edit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6" y="1363579"/>
            <a:ext cx="7045861" cy="44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168" y="272716"/>
            <a:ext cx="10122632" cy="802105"/>
          </a:xfrm>
        </p:spPr>
        <p:txBody>
          <a:bodyPr/>
          <a:lstStyle/>
          <a:p>
            <a:r>
              <a:rPr lang="en-US" dirty="0" smtClean="0"/>
              <a:t>Design Scheme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67" t="2212" r="2194" b="2302"/>
          <a:stretch/>
        </p:blipFill>
        <p:spPr>
          <a:xfrm>
            <a:off x="3080084" y="1074821"/>
            <a:ext cx="6079957" cy="4620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927684" y="58647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https://www.figma.com/file/pEabKvfTPbD6dpeAzgNWua/Untitled?type=whiteboard&amp;node-id=0-1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8937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7196" y="3782703"/>
            <a:ext cx="5444517" cy="1731890"/>
          </a:xfrm>
        </p:spPr>
        <p:txBody>
          <a:bodyPr/>
          <a:lstStyle/>
          <a:p>
            <a:r>
              <a:rPr lang="en-US" dirty="0" smtClean="0"/>
              <a:t>Looking</a:t>
            </a:r>
            <a:r>
              <a:rPr lang="en-US" b="1" dirty="0" smtClean="0"/>
              <a:t> forward to see you support our project!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440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070" y="764006"/>
            <a:ext cx="10122632" cy="652054"/>
          </a:xfrm>
        </p:spPr>
        <p:txBody>
          <a:bodyPr/>
          <a:lstStyle/>
          <a:p>
            <a:r>
              <a:rPr lang="en-US" dirty="0" smtClean="0"/>
              <a:t>Project idea and goals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7070" y="1691640"/>
            <a:ext cx="10126362" cy="4351338"/>
          </a:xfrm>
        </p:spPr>
        <p:txBody>
          <a:bodyPr/>
          <a:lstStyle/>
          <a:p>
            <a:r>
              <a:rPr lang="en-US" b="1" dirty="0" smtClean="0"/>
              <a:t>What is the purpose of our software?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Ensures city hall policies are being enforced via reports from residents.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Establishes a strong connection between the municipality and the community.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Prioritizes safety and cleanliness in the neighborhood.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Fosters cooperation between district managers and locals to address street related issues.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102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idea and goals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What are the problems being tackled?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 smtClean="0"/>
              <a:t>Common problems of street ignorance, notably sinkholes acting as accident risks.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 smtClean="0"/>
              <a:t>Thrown garbage on sidewalks causing environmental health problems.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 smtClean="0"/>
              <a:t>Broken street lights which is a dangerous hazard requiring immediate reporting.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 smtClean="0"/>
              <a:t>Lack of manhole covers due to theft and vandalism.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0671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 and goals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What is our software hoping to solve?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To create a save environment for drivers on roads.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To solve the garbage problem on sidewalks.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Ensure that streets at light are more secure and visually visible.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Build a community that looks to improve their city’s maintenance.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Making a secure system for all users.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0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652" y="994610"/>
            <a:ext cx="5101389" cy="1299411"/>
          </a:xfrm>
        </p:spPr>
        <p:txBody>
          <a:bodyPr/>
          <a:lstStyle/>
          <a:p>
            <a:pPr algn="ctr"/>
            <a:r>
              <a:rPr lang="en-US" dirty="0" smtClean="0"/>
              <a:t>Sdlc Model Used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" b="2615"/>
          <a:stretch>
            <a:fillRect/>
          </a:stretch>
        </p:blipFill>
        <p:spPr>
          <a:xfrm>
            <a:off x="1010652" y="3416968"/>
            <a:ext cx="4982161" cy="2786394"/>
          </a:xfr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696221" y="654638"/>
            <a:ext cx="4834517" cy="5681994"/>
          </a:xfrm>
        </p:spPr>
        <p:txBody>
          <a:bodyPr/>
          <a:lstStyle/>
          <a:p>
            <a:r>
              <a:rPr lang="en-US" sz="2400" b="1" cap="none" dirty="0" smtClean="0"/>
              <a:t>Why use scrum?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cap="none" dirty="0" smtClean="0"/>
              <a:t>Flexible and adaptive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cap="none" dirty="0" smtClean="0"/>
              <a:t>Continuous improvement.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cap="none" dirty="0" smtClean="0"/>
              <a:t>Iterative and Incremental (Sprints).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cap="none" dirty="0" smtClean="0"/>
              <a:t>Self-organizing teaming.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cap="none" dirty="0" smtClean="0"/>
              <a:t>Frequent releases.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cap="none" dirty="0" smtClean="0"/>
              <a:t>Emphasis on customer collaboration.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cap="none" dirty="0"/>
          </a:p>
        </p:txBody>
      </p:sp>
    </p:spTree>
    <p:extLst>
      <p:ext uri="{BB962C8B-B14F-4D97-AF65-F5344CB8AC3E}">
        <p14:creationId xmlns:p14="http://schemas.microsoft.com/office/powerpoint/2010/main" val="223218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168" y="401053"/>
            <a:ext cx="10122632" cy="786063"/>
          </a:xfrm>
        </p:spPr>
        <p:txBody>
          <a:bodyPr/>
          <a:lstStyle/>
          <a:p>
            <a:r>
              <a:rPr lang="en-US" dirty="0" smtClean="0"/>
              <a:t>Task Organization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79621" y="1187116"/>
            <a:ext cx="9208167" cy="495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6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168" y="304801"/>
            <a:ext cx="10122632" cy="898358"/>
          </a:xfrm>
        </p:spPr>
        <p:txBody>
          <a:bodyPr/>
          <a:lstStyle/>
          <a:p>
            <a:r>
              <a:rPr lang="en-US" dirty="0" smtClean="0"/>
              <a:t>Project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50168" y="1203159"/>
            <a:ext cx="10126362" cy="49769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During our research for exploring the best software development environment , we came along interesting paths for </a:t>
            </a:r>
            <a:r>
              <a:rPr lang="en-US" b="1" dirty="0"/>
              <a:t>ClickUp</a:t>
            </a:r>
            <a:r>
              <a:rPr lang="en-US" dirty="0"/>
              <a:t> , </a:t>
            </a:r>
            <a:r>
              <a:rPr lang="en-US" b="1" dirty="0" smtClean="0"/>
              <a:t>Trello</a:t>
            </a:r>
            <a:r>
              <a:rPr lang="en-US" dirty="0" smtClean="0"/>
              <a:t>, </a:t>
            </a:r>
            <a:r>
              <a:rPr lang="en-US" b="1" dirty="0" smtClean="0"/>
              <a:t>Microsoft </a:t>
            </a:r>
            <a:r>
              <a:rPr lang="en-US" b="1" dirty="0"/>
              <a:t>– To Do </a:t>
            </a:r>
            <a:r>
              <a:rPr lang="en-US" dirty="0" smtClean="0"/>
              <a:t> and </a:t>
            </a:r>
            <a:r>
              <a:rPr lang="en-US" b="1" dirty="0" smtClean="0"/>
              <a:t>Jira.</a:t>
            </a:r>
            <a:endParaRPr lang="en-US" b="1" dirty="0"/>
          </a:p>
          <a:p>
            <a:r>
              <a:rPr lang="en-US" b="1" dirty="0" smtClean="0"/>
              <a:t>- Why Trello? </a:t>
            </a:r>
          </a:p>
          <a:p>
            <a:r>
              <a:rPr lang="en-US" sz="2000" dirty="0"/>
              <a:t>It offers a user-friendly interface, flexible structure, collaboration features, integration options, and mobile accessibility</a:t>
            </a:r>
            <a:r>
              <a:rPr lang="en-US" sz="2000" dirty="0" smtClean="0"/>
              <a:t>.</a:t>
            </a:r>
          </a:p>
          <a:p>
            <a:pPr marL="342900" indent="-342900">
              <a:buFontTx/>
              <a:buChar char="-"/>
            </a:pPr>
            <a:r>
              <a:rPr lang="en-US" b="1" dirty="0" smtClean="0"/>
              <a:t>Why Jira? </a:t>
            </a:r>
          </a:p>
          <a:p>
            <a:r>
              <a:rPr lang="en-US" sz="2000" dirty="0"/>
              <a:t>It supports agile methodologies like Scrum and Kanban, offers customizable workflows, and integrates with popular </a:t>
            </a:r>
            <a:r>
              <a:rPr lang="en-US" sz="2000" dirty="0" smtClean="0"/>
              <a:t>tools.</a:t>
            </a:r>
            <a:endParaRPr lang="en-US" sz="2000" b="1" dirty="0" smtClean="0"/>
          </a:p>
          <a:p>
            <a:endParaRPr lang="en-US" sz="2000" dirty="0" smtClean="0"/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168" y="144379"/>
            <a:ext cx="10122632" cy="802105"/>
          </a:xfrm>
        </p:spPr>
        <p:txBody>
          <a:bodyPr/>
          <a:lstStyle/>
          <a:p>
            <a:r>
              <a:rPr lang="en-US" dirty="0" smtClean="0"/>
              <a:t>Project Organization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46438" y="946484"/>
            <a:ext cx="10126362" cy="559869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dirty="0" smtClean="0"/>
              <a:t>Why Microsoft To Do? </a:t>
            </a:r>
          </a:p>
          <a:p>
            <a:r>
              <a:rPr lang="en-US" sz="2000" dirty="0"/>
              <a:t>It features a simple, intuitive interface, task organization features, collaboration, and offline access</a:t>
            </a:r>
            <a:r>
              <a:rPr lang="en-US" sz="2000" dirty="0" smtClean="0"/>
              <a:t>.</a:t>
            </a:r>
          </a:p>
          <a:p>
            <a:pPr marL="342900" indent="-342900">
              <a:buFontTx/>
              <a:buChar char="-"/>
            </a:pPr>
            <a:r>
              <a:rPr lang="en-US" sz="2000" b="1" dirty="0" smtClean="0"/>
              <a:t>Why ClickUp? </a:t>
            </a:r>
          </a:p>
          <a:p>
            <a:r>
              <a:rPr lang="en-US" sz="2000" dirty="0"/>
              <a:t>It features a simple, intuitive interface, task organization features, collaboration, and offline access</a:t>
            </a:r>
            <a:r>
              <a:rPr lang="en-US" sz="2000" dirty="0" smtClean="0"/>
              <a:t>.</a:t>
            </a:r>
          </a:p>
          <a:p>
            <a:r>
              <a:rPr lang="en-US" sz="2000" b="1" dirty="0" smtClean="0"/>
              <a:t>Overall</a:t>
            </a:r>
            <a:r>
              <a:rPr lang="en-US" sz="2000" dirty="0" smtClean="0"/>
              <a:t>, each platform offers unique benefits, </a:t>
            </a:r>
            <a:r>
              <a:rPr lang="en-US" sz="2000" dirty="0"/>
              <a:t>from </a:t>
            </a:r>
            <a:r>
              <a:rPr lang="en-US" sz="2000" b="1" dirty="0"/>
              <a:t>ClickUp's</a:t>
            </a:r>
            <a:r>
              <a:rPr lang="en-US" sz="2000" dirty="0"/>
              <a:t> comprehensive task management capabilities to </a:t>
            </a:r>
            <a:r>
              <a:rPr lang="en-US" sz="2000" b="1" dirty="0"/>
              <a:t>Jira's</a:t>
            </a:r>
            <a:r>
              <a:rPr lang="en-US" sz="2000" dirty="0"/>
              <a:t> advanced support for agile </a:t>
            </a:r>
            <a:r>
              <a:rPr lang="en-US" sz="2000" dirty="0" smtClean="0"/>
              <a:t>methodologies.</a:t>
            </a:r>
          </a:p>
          <a:p>
            <a:r>
              <a:rPr lang="en-US" sz="2000" b="1" dirty="0" smtClean="0"/>
              <a:t>Hence</a:t>
            </a:r>
            <a:r>
              <a:rPr lang="en-US" sz="2000" dirty="0" smtClean="0"/>
              <a:t>, </a:t>
            </a:r>
            <a:r>
              <a:rPr lang="en-US" sz="2000" dirty="0"/>
              <a:t>Jira software has been selected due to its </a:t>
            </a:r>
            <a:r>
              <a:rPr lang="en-US" sz="2000" dirty="0" smtClean="0"/>
              <a:t>efficient </a:t>
            </a:r>
            <a:r>
              <a:rPr lang="en-US" sz="2000" dirty="0"/>
              <a:t>organization of teamwork, robust analytics capabilities, effective sprint </a:t>
            </a:r>
            <a:r>
              <a:rPr lang="en-US" sz="2000" dirty="0" smtClean="0"/>
              <a:t>planning and </a:t>
            </a:r>
            <a:r>
              <a:rPr lang="en-US" sz="2000" dirty="0"/>
              <a:t>backlog </a:t>
            </a:r>
            <a:r>
              <a:rPr lang="en-US" sz="2000" dirty="0" smtClean="0"/>
              <a:t>management</a:t>
            </a:r>
            <a:r>
              <a:rPr lang="en-US" sz="2000" dirty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2983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697518" y="1187118"/>
            <a:ext cx="5157787" cy="534202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100" b="1" dirty="0" smtClean="0"/>
              <a:t>Is our software </a:t>
            </a:r>
            <a:r>
              <a:rPr lang="en-US" sz="2100" b="1" u="sng" dirty="0" smtClean="0"/>
              <a:t>Legally Feasible</a:t>
            </a:r>
            <a:r>
              <a:rPr lang="en-US" sz="2100" b="1" dirty="0" smtClean="0"/>
              <a:t>?</a:t>
            </a:r>
            <a:endParaRPr lang="en-US" sz="2100" dirty="0"/>
          </a:p>
          <a:p>
            <a:r>
              <a:rPr lang="en-US" sz="2100" dirty="0" smtClean="0"/>
              <a:t>Yes, it is legally doable. </a:t>
            </a:r>
          </a:p>
          <a:p>
            <a:pPr marL="342900" indent="-342900">
              <a:buFontTx/>
              <a:buChar char="-"/>
            </a:pPr>
            <a:r>
              <a:rPr lang="en-US" sz="2100" b="1" dirty="0" smtClean="0"/>
              <a:t>Is our software </a:t>
            </a:r>
            <a:r>
              <a:rPr lang="en-US" sz="2100" b="1" u="sng" dirty="0" smtClean="0"/>
              <a:t>Technically Feasible</a:t>
            </a:r>
            <a:r>
              <a:rPr lang="en-US" sz="2100" b="1" dirty="0" smtClean="0"/>
              <a:t>?</a:t>
            </a:r>
          </a:p>
          <a:p>
            <a:r>
              <a:rPr lang="en-US" sz="2100" dirty="0" smtClean="0"/>
              <a:t>Yes, it uses modern age tech without complicating things especially in Lebanon.</a:t>
            </a:r>
          </a:p>
          <a:p>
            <a:pPr marL="342900" indent="-342900">
              <a:buFontTx/>
              <a:buChar char="-"/>
            </a:pPr>
            <a:r>
              <a:rPr lang="en-US" sz="2100" b="1" dirty="0" smtClean="0"/>
              <a:t>Is our software </a:t>
            </a:r>
            <a:r>
              <a:rPr lang="en-US" sz="2100" b="1" u="sng" dirty="0" smtClean="0"/>
              <a:t>Economically Feasible</a:t>
            </a:r>
            <a:r>
              <a:rPr lang="en-US" sz="2100" b="1" dirty="0" smtClean="0"/>
              <a:t>?</a:t>
            </a:r>
          </a:p>
          <a:p>
            <a:r>
              <a:rPr lang="en-US" sz="2100" b="1" dirty="0" smtClean="0">
                <a:solidFill>
                  <a:srgbClr val="FF0000"/>
                </a:solidFill>
              </a:rPr>
              <a:t>Lets check the numbers!</a:t>
            </a:r>
          </a:p>
          <a:p>
            <a:endParaRPr lang="en-US" sz="2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168" y="272717"/>
            <a:ext cx="10122632" cy="914400"/>
          </a:xfrm>
        </p:spPr>
        <p:txBody>
          <a:bodyPr/>
          <a:lstStyle/>
          <a:p>
            <a:r>
              <a:rPr lang="en-US" dirty="0" smtClean="0"/>
              <a:t>Feasibility Study</a:t>
            </a:r>
            <a:endParaRPr lang="en-US" dirty="0"/>
          </a:p>
        </p:txBody>
      </p:sp>
      <p:pic>
        <p:nvPicPr>
          <p:cNvPr id="1026" name="Picture 2" descr="Feasibility Study and Its Importance In Project Management | iCert Global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 t="15995" r="-327" b="4634"/>
          <a:stretch/>
        </p:blipFill>
        <p:spPr bwMode="auto">
          <a:xfrm>
            <a:off x="6554469" y="1781357"/>
            <a:ext cx="4912782" cy="2437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22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 modernist presentation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195</TotalTime>
  <Words>522</Words>
  <Application>Microsoft Office PowerPoint</Application>
  <PresentationFormat>Widescreen</PresentationFormat>
  <Paragraphs>64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Avenir Next LT Pro</vt:lpstr>
      <vt:lpstr>Calibri</vt:lpstr>
      <vt:lpstr>Courier New</vt:lpstr>
      <vt:lpstr>Wingdings</vt:lpstr>
      <vt:lpstr>Dark modernist presentation</vt:lpstr>
      <vt:lpstr>Road Management System </vt:lpstr>
      <vt:lpstr>Project idea and goals (1)</vt:lpstr>
      <vt:lpstr>Project idea and goals (2)</vt:lpstr>
      <vt:lpstr>Project idea and goals (3)</vt:lpstr>
      <vt:lpstr>Sdlc Model Used</vt:lpstr>
      <vt:lpstr>Task Organization</vt:lpstr>
      <vt:lpstr>Project Organization</vt:lpstr>
      <vt:lpstr>Project Organization (2)</vt:lpstr>
      <vt:lpstr>Feasibility Study</vt:lpstr>
      <vt:lpstr>Break Even Analysis</vt:lpstr>
      <vt:lpstr>Overall Costs</vt:lpstr>
      <vt:lpstr>Survey(84 responses)</vt:lpstr>
      <vt:lpstr>Requirements(Non-Functional and Functional)</vt:lpstr>
      <vt:lpstr>Use case diagram</vt:lpstr>
      <vt:lpstr>Design Scheme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Management System</dc:title>
  <dc:creator>pc</dc:creator>
  <cp:lastModifiedBy>pc</cp:lastModifiedBy>
  <cp:revision>24</cp:revision>
  <dcterms:created xsi:type="dcterms:W3CDTF">2024-03-14T18:14:07Z</dcterms:created>
  <dcterms:modified xsi:type="dcterms:W3CDTF">2024-03-14T21:30:03Z</dcterms:modified>
</cp:coreProperties>
</file>